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7" r:id="rId2"/>
    <p:sldId id="287" r:id="rId3"/>
    <p:sldId id="304" r:id="rId4"/>
    <p:sldId id="268" r:id="rId5"/>
    <p:sldId id="305" r:id="rId6"/>
    <p:sldId id="297" r:id="rId7"/>
    <p:sldId id="298" r:id="rId8"/>
    <p:sldId id="311" r:id="rId9"/>
    <p:sldId id="306" r:id="rId10"/>
    <p:sldId id="309" r:id="rId11"/>
    <p:sldId id="310" r:id="rId12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BB305-13AC-41E1-B844-0E922090248D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0298AD-2968-43F0-B93A-F95977680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8697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D07635-F0E7-4C64-AF6F-EE108F91192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22300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96370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6370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altLang="ru-RU" sz="16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altLang="ru-RU" sz="16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alt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alt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Анализ контрольной (надзорной) деятельности в рамках постоянного государственного надзора на объектах угольной отрасли за первое полугодие 2025 года</a:t>
            </a:r>
            <a:r>
              <a:rPr lang="ru-RU" alt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  </a:t>
            </a:r>
          </a:p>
          <a:p>
            <a:pPr marL="0" indent="0" algn="ctr">
              <a:buNone/>
            </a:pPr>
            <a:r>
              <a:rPr lang="ru-RU" alt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endParaRPr lang="ru-RU" sz="16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54360" y="6126163"/>
            <a:ext cx="84352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г. Якутск</a:t>
            </a:r>
          </a:p>
        </p:txBody>
      </p:sp>
    </p:spTree>
    <p:extLst>
      <p:ext uri="{BB962C8B-B14F-4D97-AF65-F5344CB8AC3E}">
        <p14:creationId xmlns:p14="http://schemas.microsoft.com/office/powerpoint/2010/main" val="33160795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963706"/>
          </a:xfrm>
          <a:prstGeom prst="rect">
            <a:avLst/>
          </a:prstGeom>
        </p:spPr>
      </p:pic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-14246" y="836712"/>
            <a:ext cx="9158246" cy="5230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Административная практика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670D9130-2D4D-43C5-B486-C99A671B2DAC}"/>
              </a:ext>
            </a:extLst>
          </p:cNvPr>
          <p:cNvSpPr/>
          <p:nvPr/>
        </p:nvSpPr>
        <p:spPr>
          <a:xfrm>
            <a:off x="251520" y="2005335"/>
            <a:ext cx="8568952" cy="106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нарушения требований безопасности, выявленные в ходе проверок в режиме постоянного государственного надзора, привлечено к административной ответственности в виде штрафа: 27 должностных, 6 юридических лиц. Назначено 36 предупреждений, 3 приостановления деятельности по результатам проведенных проверок.</a:t>
            </a:r>
          </a:p>
        </p:txBody>
      </p:sp>
    </p:spTree>
    <p:extLst>
      <p:ext uri="{BB962C8B-B14F-4D97-AF65-F5344CB8AC3E}">
        <p14:creationId xmlns:p14="http://schemas.microsoft.com/office/powerpoint/2010/main" val="15057644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963706"/>
          </a:xfrm>
          <a:prstGeom prst="rect">
            <a:avLst/>
          </a:prstGeom>
        </p:spPr>
      </p:pic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-14246" y="836712"/>
            <a:ext cx="9158246" cy="5230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Профилактические мероприятия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670D9130-2D4D-43C5-B486-C99A671B2DAC}"/>
              </a:ext>
            </a:extLst>
          </p:cNvPr>
          <p:cNvSpPr/>
          <p:nvPr/>
        </p:nvSpPr>
        <p:spPr>
          <a:xfrm>
            <a:off x="280401" y="1359805"/>
            <a:ext cx="8568952" cy="3039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На постоянной основе осуществляется информирование поднадзорных организаций как по средствам размещения информации на официальном сайте Управления, так и путем направления информационных писем: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- о результатах расследований аварий и несчастных случаев на поднадзорных объектах;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- информирование поднадзорных предприятий о внесении изменений в нормативные правовые акты;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- иные сведения, предусмотренные нормативными правовыми актами Российской Федерации, нормативными правовыми актами субъектов Российской Федерации;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- информации о контрольно-надзорной деятельности (результаты проведенных проверок) и другое.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На постоянной основе осуществляется консультирование по вопросам, связанным с осуществлением государственного контроля (надзора) в области промышленной безопасности как по средствам телефонной связи, так и на личном приеме.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F90AF4CF-F977-43DF-B52C-C23EAC50225C}"/>
              </a:ext>
            </a:extLst>
          </p:cNvPr>
          <p:cNvSpPr/>
          <p:nvPr/>
        </p:nvSpPr>
        <p:spPr>
          <a:xfrm>
            <a:off x="1915873" y="4548128"/>
            <a:ext cx="6964302" cy="1473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ru-RU" sz="17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получения консультаций и информации по вопросам государственного контроля (надзора) в области промышленной безопасности в угольной промышленности обращайтесь в Южный горнотехнический отдел Ленского управления Ростехнадзора 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ru-RU" sz="17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телефону: 8(41147) 4-34-04.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5A44794B-2C65-42E1-B6F8-1B10285C3A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4653136"/>
            <a:ext cx="1569113" cy="188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496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963706"/>
          </a:xfrm>
          <a:prstGeom prst="rect">
            <a:avLst/>
          </a:prstGeom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0" y="836712"/>
            <a:ext cx="9144000" cy="5309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Поднадзорные объекты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628800"/>
            <a:ext cx="835292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по состоянию на 30.06.2025 года, осуществляет надзор за 14 организациями, эксплуатирующими 32 опасных производственных объектов, из них: 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-объектов добычи полезных ископаемых подземным способом – 3 (объекта I класса опасности);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-объектов добычи полезных ископаемых открытым способом – 19; 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-обогатительных фабрик – 10 (1 остановлена из-за аварии).</a:t>
            </a:r>
          </a:p>
          <a:p>
            <a:pPr lvl="0"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территории региона расположены следующие крупные предприятия и организации (включая компании-бенефициары (крупные холдинги или финансово-промышленные группы):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	ООО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Эльгауголь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	АО ХК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Якутуголь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	АО ГОК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Инаглинский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	АО ГОК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Денисовский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lvl="0"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2CF75882-865D-410C-B947-CC10E038D480}"/>
              </a:ext>
            </a:extLst>
          </p:cNvPr>
          <p:cNvGraphicFramePr>
            <a:graphicFrameLocks noGrp="1"/>
          </p:cNvGraphicFramePr>
          <p:nvPr/>
        </p:nvGraphicFramePr>
        <p:xfrm>
          <a:off x="2500313" y="3675031"/>
          <a:ext cx="4143374" cy="37992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530722">
                  <a:extLst>
                    <a:ext uri="{9D8B030D-6E8A-4147-A177-3AD203B41FA5}">
                      <a16:colId xmlns:a16="http://schemas.microsoft.com/office/drawing/2014/main" xmlns="" val="1348297175"/>
                    </a:ext>
                  </a:extLst>
                </a:gridCol>
                <a:gridCol w="900761">
                  <a:extLst>
                    <a:ext uri="{9D8B030D-6E8A-4147-A177-3AD203B41FA5}">
                      <a16:colId xmlns:a16="http://schemas.microsoft.com/office/drawing/2014/main" xmlns="" val="2831965394"/>
                    </a:ext>
                  </a:extLst>
                </a:gridCol>
                <a:gridCol w="811130">
                  <a:extLst>
                    <a:ext uri="{9D8B030D-6E8A-4147-A177-3AD203B41FA5}">
                      <a16:colId xmlns:a16="http://schemas.microsoft.com/office/drawing/2014/main" xmlns="" val="1871826385"/>
                    </a:ext>
                  </a:extLst>
                </a:gridCol>
                <a:gridCol w="900761">
                  <a:extLst>
                    <a:ext uri="{9D8B030D-6E8A-4147-A177-3AD203B41FA5}">
                      <a16:colId xmlns:a16="http://schemas.microsoft.com/office/drawing/2014/main" xmlns="" val="160500234"/>
                    </a:ext>
                  </a:extLst>
                </a:gridCol>
              </a:tblGrid>
              <a:tr h="1695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2023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2024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2025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148280670"/>
                  </a:ext>
                </a:extLst>
              </a:tr>
              <a:tr h="1593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ОПО 1 класса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273614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0008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963706"/>
          </a:xfrm>
          <a:prstGeom prst="rect">
            <a:avLst/>
          </a:prstGeom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-14246" y="836712"/>
            <a:ext cx="9158246" cy="5230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7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Контрольно</a:t>
            </a:r>
            <a:r>
              <a:rPr lang="ru-RU" sz="17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(надзорные) мероприятия</a:t>
            </a:r>
            <a:endParaRPr lang="ru-RU" sz="1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835330C5-A2C8-42D1-B3BB-7215E16BC7E3}"/>
              </a:ext>
            </a:extLst>
          </p:cNvPr>
          <p:cNvSpPr/>
          <p:nvPr/>
        </p:nvSpPr>
        <p:spPr>
          <a:xfrm>
            <a:off x="575556" y="1624371"/>
            <a:ext cx="7992888" cy="7346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6 месяца 2025 Управлением проведены 104 проверок в режиме постоянного государственного надзора, (в 1 квартале 2024 году – 130).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7F7AC3A9-8A18-41C1-92DF-6567066617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4853521"/>
              </p:ext>
            </p:extLst>
          </p:nvPr>
        </p:nvGraphicFramePr>
        <p:xfrm>
          <a:off x="965196" y="2651701"/>
          <a:ext cx="7199361" cy="237626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57712">
                  <a:extLst>
                    <a:ext uri="{9D8B030D-6E8A-4147-A177-3AD203B41FA5}">
                      <a16:colId xmlns:a16="http://schemas.microsoft.com/office/drawing/2014/main" xmlns="" val="824917872"/>
                    </a:ext>
                  </a:extLst>
                </a:gridCol>
                <a:gridCol w="4959659">
                  <a:extLst>
                    <a:ext uri="{9D8B030D-6E8A-4147-A177-3AD203B41FA5}">
                      <a16:colId xmlns:a16="http://schemas.microsoft.com/office/drawing/2014/main" xmlns="" val="2115032957"/>
                    </a:ext>
                  </a:extLst>
                </a:gridCol>
                <a:gridCol w="840995">
                  <a:extLst>
                    <a:ext uri="{9D8B030D-6E8A-4147-A177-3AD203B41FA5}">
                      <a16:colId xmlns:a16="http://schemas.microsoft.com/office/drawing/2014/main" xmlns="" val="3256673250"/>
                    </a:ext>
                  </a:extLst>
                </a:gridCol>
                <a:gridCol w="840995">
                  <a:extLst>
                    <a:ext uri="{9D8B030D-6E8A-4147-A177-3AD203B41FA5}">
                      <a16:colId xmlns:a16="http://schemas.microsoft.com/office/drawing/2014/main" xmlns="" val="3116949757"/>
                    </a:ext>
                  </a:extLst>
                </a:gridCol>
              </a:tblGrid>
              <a:tr h="11364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№ п/п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Наименование показателя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пол. 2024 г.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пол. 2025 г.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890038911"/>
                  </a:ext>
                </a:extLst>
              </a:tr>
              <a:tr h="619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Количество проверок, в т.ч: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392162814"/>
                  </a:ext>
                </a:extLst>
              </a:tr>
              <a:tr h="619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Количество нарушений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654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844858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6180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z="27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700" b="1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7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700" b="1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b="1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199" y="536332"/>
            <a:ext cx="8264769" cy="55898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altLang="ru-RU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alt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963706"/>
          </a:xfrm>
          <a:prstGeom prst="rect">
            <a:avLst/>
          </a:prstGeom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-14246" y="836712"/>
            <a:ext cx="9158246" cy="5230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нарушений по направлениям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xmlns="" id="{41E1C705-E9B2-46F4-9F0C-307E2FDCB2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346836"/>
              </p:ext>
            </p:extLst>
          </p:nvPr>
        </p:nvGraphicFramePr>
        <p:xfrm>
          <a:off x="1473517" y="1643539"/>
          <a:ext cx="6196965" cy="44392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49165">
                  <a:extLst>
                    <a:ext uri="{9D8B030D-6E8A-4147-A177-3AD203B41FA5}">
                      <a16:colId xmlns:a16="http://schemas.microsoft.com/office/drawing/2014/main" xmlns="" val="264032558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xmlns="" val="2989131463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xmlns="" val="3603323906"/>
                    </a:ext>
                  </a:extLst>
                </a:gridCol>
              </a:tblGrid>
              <a:tr h="2927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Нарушения по: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пол. 2024 г.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пол. 2025 г.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226411900"/>
                  </a:ext>
                </a:extLst>
              </a:tr>
              <a:tr h="2330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превышение концентрации метана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98683724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неисправность АГК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91241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неисправность АГЗ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70068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пылевзрывозащита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618506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отложения угольной пыли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3914844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отсутствие расчетного количества воздуха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0796993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паспорт крепления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085231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комплекс мер ДЯ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877927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комплекс мер ГДЯ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859847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противопожарная защита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978371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противоаварийная защита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767887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технические устройства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163919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конвейерный транспорт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915921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вспомогательный транспорт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5146367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электроустановки, в том числе: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1449653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взрывозащита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3530766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здания и сооружения поверхности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3029072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водоотлив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736695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производственный конроль и  ОТ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575560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проектная, технологическая и эксплуатационная документация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247296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марк/геолог. обеспечение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7061461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Вентиляционные сооружения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801081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923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963706"/>
          </a:xfrm>
          <a:prstGeom prst="rect">
            <a:avLst/>
          </a:prstGeom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-14246" y="836712"/>
            <a:ext cx="9158246" cy="5230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причинами нарушений являются: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11359628-3F6A-4724-817C-D422E7045202}"/>
              </a:ext>
            </a:extLst>
          </p:cNvPr>
          <p:cNvSpPr/>
          <p:nvPr/>
        </p:nvSpPr>
        <p:spPr>
          <a:xfrm>
            <a:off x="539552" y="1800418"/>
            <a:ext cx="8208912" cy="42214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Значительное уменьшение выявленных нарушений отмечается в связи с устранением малозначительных нарушений в ходе проверки.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По-прежнему, большое количество нарушений по креплению горных выработок и конвейерному транспорту.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Это подтверждает: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 Низкий уровень производственного контроля;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 Грубые нарушения работниками трудового распорядка и дисциплины труда;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Неудовлетворительная организация производства горных работ (ведение работ в отсутствие проектной и технологической документации, недостаточная изученность горно-геологических особенностей месторождения, отсутствие проектных решений);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Нарушение технологии проведения работ;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Низкий уровень знаний норм и правил безопасности при производстве.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047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963706"/>
          </a:xfrm>
          <a:prstGeom prst="rect">
            <a:avLst/>
          </a:prstGeom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-14246" y="836712"/>
            <a:ext cx="9158246" cy="5230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травматизма на поднадзорных объектах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4C8AF80C-65B5-499E-8931-EE279376CB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8E5373B-2579-4145-A680-CFD68F1545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9598" y="303312"/>
            <a:ext cx="68480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0D40087F-1694-4A29-9AD3-272E02B114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3747404"/>
              </p:ext>
            </p:extLst>
          </p:nvPr>
        </p:nvGraphicFramePr>
        <p:xfrm>
          <a:off x="388413" y="1475077"/>
          <a:ext cx="8352927" cy="50024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7507">
                  <a:extLst>
                    <a:ext uri="{9D8B030D-6E8A-4147-A177-3AD203B41FA5}">
                      <a16:colId xmlns:a16="http://schemas.microsoft.com/office/drawing/2014/main" xmlns="" val="959286114"/>
                    </a:ext>
                  </a:extLst>
                </a:gridCol>
                <a:gridCol w="4520086">
                  <a:extLst>
                    <a:ext uri="{9D8B030D-6E8A-4147-A177-3AD203B41FA5}">
                      <a16:colId xmlns:a16="http://schemas.microsoft.com/office/drawing/2014/main" xmlns="" val="1629928015"/>
                    </a:ext>
                  </a:extLst>
                </a:gridCol>
                <a:gridCol w="775890">
                  <a:extLst>
                    <a:ext uri="{9D8B030D-6E8A-4147-A177-3AD203B41FA5}">
                      <a16:colId xmlns:a16="http://schemas.microsoft.com/office/drawing/2014/main" xmlns="" val="35267129"/>
                    </a:ext>
                  </a:extLst>
                </a:gridCol>
                <a:gridCol w="773148">
                  <a:extLst>
                    <a:ext uri="{9D8B030D-6E8A-4147-A177-3AD203B41FA5}">
                      <a16:colId xmlns:a16="http://schemas.microsoft.com/office/drawing/2014/main" xmlns="" val="1318328858"/>
                    </a:ext>
                  </a:extLst>
                </a:gridCol>
                <a:gridCol w="773148">
                  <a:extLst>
                    <a:ext uri="{9D8B030D-6E8A-4147-A177-3AD203B41FA5}">
                      <a16:colId xmlns:a16="http://schemas.microsoft.com/office/drawing/2014/main" xmlns="" val="2604687674"/>
                    </a:ext>
                  </a:extLst>
                </a:gridCol>
                <a:gridCol w="773148">
                  <a:extLst>
                    <a:ext uri="{9D8B030D-6E8A-4147-A177-3AD203B41FA5}">
                      <a16:colId xmlns:a16="http://schemas.microsoft.com/office/drawing/2014/main" xmlns="" val="1631011982"/>
                    </a:ext>
                  </a:extLst>
                </a:gridCol>
              </a:tblGrid>
              <a:tr h="7085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№ п/п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Наименование показателя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пол.  2025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14319244"/>
                  </a:ext>
                </a:extLst>
              </a:tr>
              <a:tr h="7729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Количество несчастных случаев со смертельным исходом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29276172"/>
                  </a:ext>
                </a:extLst>
              </a:tr>
              <a:tr h="3864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Количество групповых несчастных случаев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17536868"/>
                  </a:ext>
                </a:extLst>
              </a:tr>
              <a:tr h="7729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Количество несчастных случаев с тяжелым исходом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49500943"/>
                  </a:ext>
                </a:extLst>
              </a:tr>
              <a:tr h="3864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Количество аварий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71248631"/>
                  </a:ext>
                </a:extLst>
              </a:tr>
              <a:tr h="3864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Количество инцидентов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202880614"/>
                  </a:ext>
                </a:extLst>
              </a:tr>
              <a:tr h="7729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Всего травмированных в результате аварий и несчастных случаев: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9779635"/>
                  </a:ext>
                </a:extLst>
              </a:tr>
              <a:tr h="3864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7.1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 из них со смертельным исходом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536634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6995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963706"/>
          </a:xfrm>
          <a:prstGeom prst="rect">
            <a:avLst/>
          </a:prstGeom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-14246" y="836712"/>
            <a:ext cx="9158246" cy="5230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травматизма и основные травмирующие факторы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79A50492-A337-42D4-837F-03B9A10AFD2E}"/>
              </a:ext>
            </a:extLst>
          </p:cNvPr>
          <p:cNvSpPr/>
          <p:nvPr/>
        </p:nvSpPr>
        <p:spPr>
          <a:xfrm>
            <a:off x="467544" y="1463783"/>
            <a:ext cx="8352928" cy="5379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2025 году в сравнении с 2024 годом уровень травматизма не снижается на текущую дату (+1) тяжелый несчастный случай.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BE3A2CDE-42FB-409F-94E8-FCF7D556B793}"/>
              </a:ext>
            </a:extLst>
          </p:cNvPr>
          <p:cNvSpPr/>
          <p:nvPr/>
        </p:nvSpPr>
        <p:spPr>
          <a:xfrm>
            <a:off x="388413" y="1916832"/>
            <a:ext cx="8352928" cy="4687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АО «ГОК «</a:t>
            </a:r>
            <a:r>
              <a:rPr lang="ru-RU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Инаглинский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шахта «</a:t>
            </a:r>
            <a:r>
              <a:rPr lang="ru-RU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Инаглинская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25.04.2025 года в 03 часа 30 минут при сопровождении доставляемого груза по Путевому штреку пласта Д.19 в районе ПК-1 +3м </a:t>
            </a:r>
            <a:r>
              <a:rPr lang="ru-RU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горномонтажник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участка монтажных работ </a:t>
            </a:r>
            <a:r>
              <a:rPr lang="ru-RU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Шобоев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Бэлигто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Романович 1994 г.р., придерживался правой стороны выработки, оступился, упал где был травмирован подземной самоходной машиной ПДМ.</a:t>
            </a: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Причины несчастного случая: нарушение требований безопасности при эксплуатации транспортных средств, выразившееся допущении одновременного использования в одной горной выработке средств подвесного монорельсового и самоходного колёсного транспорта.</a:t>
            </a: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именно: Нарушение пункта - п. 280 Федеральных норм и правил в области промышленной безопасности «Правила безопасности в угольных шахтах» в котором, Запрещается одновременное использование в одной горной выработке средств подвесного монорельсового, рельсового транспорта, напочвенной зубчатой дороги и самоходного колесного транспорта.</a:t>
            </a: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Неудовлетворительная организация производства работ, выразившееся в необеспечении контроля со стороны руководителей и специалистов подразделения за ходом выполнения работы, соблюдением трудовой дисциплины </a:t>
            </a: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именно: Нарушение пункта 284. Федеральных норм и правил в области промышленной безопасности «Правила безопасности в угольных шахтах» в котором говорится:</a:t>
            </a: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Перевозку крупногабаритного оборудования по горным выработкам, проводят в порядке, утвержденном главным инженером шахты при условии, что груз сопровождает ИТР структурного подразделения.</a:t>
            </a:r>
          </a:p>
        </p:txBody>
      </p:sp>
    </p:spTree>
    <p:extLst>
      <p:ext uri="{BB962C8B-B14F-4D97-AF65-F5344CB8AC3E}">
        <p14:creationId xmlns:p14="http://schemas.microsoft.com/office/powerpoint/2010/main" val="1183665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963706"/>
          </a:xfrm>
          <a:prstGeom prst="rect">
            <a:avLst/>
          </a:prstGeom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-14246" y="836712"/>
            <a:ext cx="9158246" cy="5230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травматизма и основные травмирующие факторы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BE3A2CDE-42FB-409F-94E8-FCF7D556B793}"/>
              </a:ext>
            </a:extLst>
          </p:cNvPr>
          <p:cNvSpPr/>
          <p:nvPr/>
        </p:nvSpPr>
        <p:spPr>
          <a:xfrm>
            <a:off x="388413" y="1412776"/>
            <a:ext cx="8352928" cy="3765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АО «ГОК «</a:t>
            </a:r>
            <a:r>
              <a:rPr lang="ru-RU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Денисовский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шахта «</a:t>
            </a:r>
            <a:r>
              <a:rPr lang="ru-RU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Денисовский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24.06.2025 года в 00 часов 15 минут машинист горных выемочных машин 5 разряда Киселев А.А. получил тяжелую травму, в результате вывала горной массы с борта. </a:t>
            </a: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Причины несчастного случая: Неудовлетворительная организация производства работ, выразившееся в необеспечении контроля со стороны руководителей и специалистов подразделения за ходом выполнения работы, соблюдением трудовой дисциплины </a:t>
            </a: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Сопутствующая причина: Несовершенство технологического процесса, недостатки в изложении требований безопасности в технологической документации п. 11, 35, 54 Приказа Ростехнадзора от 08.12.2020 N 507 "Об утверждении Федеральных норм и правил в области промышленной безопасности "Правила безопасности в угольных шахтах",</a:t>
            </a: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именно: Нарушение пункта 54. Федеральных норм и правил в области промышленной безопасности «Правила безопасности в угольных шахтах» в котором говорится: Проведение и крепление горных выработок осуществляют не в соответствии с документацией по проведению и креплению горных выработок (в части ведения безопасных работ и нахождения работников в опасных зонах согласно «Пояснительной записки к паспорту на проведение и крепление горных выработок КСО 2-12 комбайном EML-340»). </a:t>
            </a:r>
          </a:p>
        </p:txBody>
      </p:sp>
    </p:spTree>
    <p:extLst>
      <p:ext uri="{BB962C8B-B14F-4D97-AF65-F5344CB8AC3E}">
        <p14:creationId xmlns:p14="http://schemas.microsoft.com/office/powerpoint/2010/main" val="1118570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963706"/>
          </a:xfrm>
          <a:prstGeom prst="rect">
            <a:avLst/>
          </a:prstGeom>
        </p:spPr>
      </p:pic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-14246" y="836712"/>
            <a:ext cx="9158246" cy="5230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травматизма на поднадзорных объектах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670D9130-2D4D-43C5-B486-C99A671B2DAC}"/>
              </a:ext>
            </a:extLst>
          </p:cNvPr>
          <p:cNvSpPr/>
          <p:nvPr/>
        </p:nvSpPr>
        <p:spPr>
          <a:xfrm>
            <a:off x="251520" y="1974369"/>
            <a:ext cx="8568952" cy="13106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 показывают данные результатов расследования несчастных случаев, произошедших за период 2022-2025, значительное количество случаев произошли из-за: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нарушение технологического производственного процесса – 40%;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неудовлетворительная организация производства - 40%;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нарушения работником трудового распорядка - 20%.</a:t>
            </a:r>
          </a:p>
        </p:txBody>
      </p:sp>
    </p:spTree>
    <p:extLst>
      <p:ext uri="{BB962C8B-B14F-4D97-AF65-F5344CB8AC3E}">
        <p14:creationId xmlns:p14="http://schemas.microsoft.com/office/powerpoint/2010/main" val="42377955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4757</TotalTime>
  <Words>1147</Words>
  <Application>Microsoft Office PowerPoint</Application>
  <PresentationFormat>Экран (4:3)</PresentationFormat>
  <Paragraphs>205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Роева Ирина Валерьевна</dc:creator>
  <cp:lastModifiedBy>Соколова Вера Леонидовна</cp:lastModifiedBy>
  <cp:revision>222</cp:revision>
  <cp:lastPrinted>2018-07-30T07:48:16Z</cp:lastPrinted>
  <dcterms:created xsi:type="dcterms:W3CDTF">2018-07-25T06:35:57Z</dcterms:created>
  <dcterms:modified xsi:type="dcterms:W3CDTF">2025-08-25T09:05:29Z</dcterms:modified>
</cp:coreProperties>
</file>